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447" r:id="rId2"/>
    <p:sldId id="499" r:id="rId3"/>
    <p:sldId id="502" r:id="rId4"/>
    <p:sldId id="503" r:id="rId5"/>
    <p:sldId id="501" r:id="rId6"/>
    <p:sldId id="504" r:id="rId7"/>
    <p:sldId id="507" r:id="rId8"/>
    <p:sldId id="505" r:id="rId9"/>
    <p:sldId id="506" r:id="rId10"/>
    <p:sldId id="508" r:id="rId11"/>
    <p:sldId id="487" r:id="rId12"/>
    <p:sldId id="488" r:id="rId13"/>
    <p:sldId id="494" r:id="rId14"/>
    <p:sldId id="495" r:id="rId15"/>
    <p:sldId id="497" r:id="rId16"/>
    <p:sldId id="496" r:id="rId17"/>
    <p:sldId id="274" r:id="rId18"/>
    <p:sldId id="418" r:id="rId19"/>
    <p:sldId id="466" r:id="rId20"/>
    <p:sldId id="408" r:id="rId21"/>
    <p:sldId id="419" r:id="rId22"/>
    <p:sldId id="463" r:id="rId23"/>
    <p:sldId id="464" r:id="rId24"/>
    <p:sldId id="475" r:id="rId25"/>
    <p:sldId id="422" r:id="rId26"/>
    <p:sldId id="470" r:id="rId27"/>
    <p:sldId id="472" r:id="rId28"/>
    <p:sldId id="459" r:id="rId29"/>
    <p:sldId id="469" r:id="rId30"/>
    <p:sldId id="462" r:id="rId31"/>
    <p:sldId id="468" r:id="rId32"/>
    <p:sldId id="483" r:id="rId33"/>
    <p:sldId id="498" r:id="rId34"/>
    <p:sldId id="477" r:id="rId35"/>
    <p:sldId id="478" r:id="rId36"/>
    <p:sldId id="479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9900"/>
    <a:srgbClr val="3399FF"/>
    <a:srgbClr val="FFDDFB"/>
    <a:srgbClr val="DEF8FE"/>
    <a:srgbClr val="FCA2C9"/>
    <a:srgbClr val="000000"/>
    <a:srgbClr val="AF7D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0743" autoAdjust="0"/>
  </p:normalViewPr>
  <p:slideViewPr>
    <p:cSldViewPr>
      <p:cViewPr>
        <p:scale>
          <a:sx n="100" d="100"/>
          <a:sy n="100" d="100"/>
        </p:scale>
        <p:origin x="-194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464896003290725E-2"/>
          <c:y val="0.11377833931295464"/>
          <c:w val="0.91024711671155001"/>
          <c:h val="0.561085573910438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Общественные</c:v>
                </c:pt>
                <c:pt idx="1">
                  <c:v>Обслуживание автотранспорта</c:v>
                </c:pt>
                <c:pt idx="2">
                  <c:v>Торговля и питание</c:v>
                </c:pt>
                <c:pt idx="3">
                  <c:v>Учебные</c:v>
                </c:pt>
                <c:pt idx="4">
                  <c:v>Промышленные</c:v>
                </c:pt>
                <c:pt idx="5">
                  <c:v>Здравоохранение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249</c:v>
                </c:pt>
                <c:pt idx="1">
                  <c:v>203</c:v>
                </c:pt>
                <c:pt idx="2">
                  <c:v>52</c:v>
                </c:pt>
                <c:pt idx="3">
                  <c:v>22</c:v>
                </c:pt>
                <c:pt idx="4">
                  <c:v>86</c:v>
                </c:pt>
                <c:pt idx="5">
                  <c:v>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Общественные</c:v>
                </c:pt>
                <c:pt idx="1">
                  <c:v>Обслуживание автотранспорта</c:v>
                </c:pt>
                <c:pt idx="2">
                  <c:v>Торговля и питание</c:v>
                </c:pt>
                <c:pt idx="3">
                  <c:v>Учебные</c:v>
                </c:pt>
                <c:pt idx="4">
                  <c:v>Промышленные</c:v>
                </c:pt>
                <c:pt idx="5">
                  <c:v>Здравоохранение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400</c:v>
                </c:pt>
                <c:pt idx="1">
                  <c:v>232</c:v>
                </c:pt>
                <c:pt idx="2">
                  <c:v>77</c:v>
                </c:pt>
                <c:pt idx="3">
                  <c:v>49</c:v>
                </c:pt>
                <c:pt idx="4">
                  <c:v>199</c:v>
                </c:pt>
                <c:pt idx="5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Общественные</c:v>
                </c:pt>
                <c:pt idx="1">
                  <c:v>Обслуживание автотранспорта</c:v>
                </c:pt>
                <c:pt idx="2">
                  <c:v>Торговля и питание</c:v>
                </c:pt>
                <c:pt idx="3">
                  <c:v>Учебные</c:v>
                </c:pt>
                <c:pt idx="4">
                  <c:v>Промышленные</c:v>
                </c:pt>
                <c:pt idx="5">
                  <c:v>Здравоохранение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248</c:v>
                </c:pt>
                <c:pt idx="1">
                  <c:v>278</c:v>
                </c:pt>
                <c:pt idx="2">
                  <c:v>203</c:v>
                </c:pt>
                <c:pt idx="3">
                  <c:v>18</c:v>
                </c:pt>
                <c:pt idx="4">
                  <c:v>242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6439936425796585E-2"/>
                  <c:y val="-2.6775568032080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5185521167987762E-2"/>
                  <c:y val="-1.9473140386967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694351683605404E-2"/>
                  <c:y val="-1.7038997838596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118377113286769E-2"/>
                  <c:y val="-3.89462807739346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694351683605511E-2"/>
                  <c:y val="-1.7038997838596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1863847084024748E-2"/>
                  <c:y val="-1.7038997838596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Общественные</c:v>
                </c:pt>
                <c:pt idx="1">
                  <c:v>Обслуживание автотранспорта</c:v>
                </c:pt>
                <c:pt idx="2">
                  <c:v>Торговля и питание</c:v>
                </c:pt>
                <c:pt idx="3">
                  <c:v>Учебные</c:v>
                </c:pt>
                <c:pt idx="4">
                  <c:v>Промышленные</c:v>
                </c:pt>
                <c:pt idx="5">
                  <c:v>Здравоохранение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309</c:v>
                </c:pt>
                <c:pt idx="1">
                  <c:v>260</c:v>
                </c:pt>
                <c:pt idx="2">
                  <c:v>163</c:v>
                </c:pt>
                <c:pt idx="3">
                  <c:v>81</c:v>
                </c:pt>
                <c:pt idx="4">
                  <c:v>141</c:v>
                </c:pt>
                <c:pt idx="5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1228544"/>
        <c:axId val="41254912"/>
        <c:axId val="0"/>
      </c:bar3DChart>
      <c:catAx>
        <c:axId val="41228544"/>
        <c:scaling>
          <c:orientation val="minMax"/>
        </c:scaling>
        <c:delete val="0"/>
        <c:axPos val="b"/>
        <c:majorTickMark val="out"/>
        <c:minorTickMark val="none"/>
        <c:tickLblPos val="nextTo"/>
        <c:crossAx val="41254912"/>
        <c:crosses val="autoZero"/>
        <c:auto val="1"/>
        <c:lblAlgn val="ctr"/>
        <c:lblOffset val="100"/>
        <c:noMultiLvlLbl val="0"/>
      </c:catAx>
      <c:valAx>
        <c:axId val="41254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122854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тьыс.кв.м.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496</c:v>
                </c:pt>
                <c:pt idx="1">
                  <c:v>502</c:v>
                </c:pt>
                <c:pt idx="2">
                  <c:v>859</c:v>
                </c:pt>
                <c:pt idx="3">
                  <c:v>965</c:v>
                </c:pt>
                <c:pt idx="4">
                  <c:v>658</c:v>
                </c:pt>
                <c:pt idx="5">
                  <c:v>1005</c:v>
                </c:pt>
                <c:pt idx="6">
                  <c:v>1022</c:v>
                </c:pt>
                <c:pt idx="7">
                  <c:v>1023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161280"/>
        <c:axId val="42162816"/>
        <c:axId val="0"/>
      </c:bar3DChart>
      <c:catAx>
        <c:axId val="42161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162816"/>
        <c:crosses val="autoZero"/>
        <c:auto val="1"/>
        <c:lblAlgn val="ctr"/>
        <c:lblOffset val="100"/>
        <c:noMultiLvlLbl val="0"/>
      </c:catAx>
      <c:valAx>
        <c:axId val="42162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2161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Лист1!$A$2:$A$13</c:f>
              <c:strCache>
                <c:ptCount val="12"/>
                <c:pt idx="0">
                  <c:v>Воронеж</c:v>
                </c:pt>
                <c:pt idx="1">
                  <c:v>Волгоград</c:v>
                </c:pt>
                <c:pt idx="2">
                  <c:v>Екатеринбург</c:v>
                </c:pt>
                <c:pt idx="3">
                  <c:v>Казань</c:v>
                </c:pt>
                <c:pt idx="4">
                  <c:v>Красноярск</c:v>
                </c:pt>
                <c:pt idx="5">
                  <c:v>Н.Новгород</c:v>
                </c:pt>
                <c:pt idx="6">
                  <c:v>Новосибирск</c:v>
                </c:pt>
                <c:pt idx="7">
                  <c:v>Омск</c:v>
                </c:pt>
                <c:pt idx="8">
                  <c:v>Пермь</c:v>
                </c:pt>
                <c:pt idx="9">
                  <c:v>Ростов- на -дону</c:v>
                </c:pt>
                <c:pt idx="10">
                  <c:v>Самара</c:v>
                </c:pt>
                <c:pt idx="11">
                  <c:v>Уфа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25587</c:v>
                </c:pt>
                <c:pt idx="1">
                  <c:v>25419</c:v>
                </c:pt>
                <c:pt idx="2">
                  <c:v>35714</c:v>
                </c:pt>
                <c:pt idx="3">
                  <c:v>27829</c:v>
                </c:pt>
                <c:pt idx="4">
                  <c:v>34287</c:v>
                </c:pt>
                <c:pt idx="5">
                  <c:v>30562</c:v>
                </c:pt>
                <c:pt idx="6">
                  <c:v>28021</c:v>
                </c:pt>
                <c:pt idx="7">
                  <c:v>26917</c:v>
                </c:pt>
                <c:pt idx="8">
                  <c:v>31459</c:v>
                </c:pt>
                <c:pt idx="9">
                  <c:v>29553</c:v>
                </c:pt>
                <c:pt idx="10">
                  <c:v>28355</c:v>
                </c:pt>
                <c:pt idx="11">
                  <c:v>31228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512256"/>
        <c:axId val="158513792"/>
      </c:barChart>
      <c:catAx>
        <c:axId val="158512256"/>
        <c:scaling>
          <c:orientation val="minMax"/>
        </c:scaling>
        <c:delete val="0"/>
        <c:axPos val="l"/>
        <c:majorTickMark val="out"/>
        <c:minorTickMark val="none"/>
        <c:tickLblPos val="nextTo"/>
        <c:crossAx val="158513792"/>
        <c:crosses val="autoZero"/>
        <c:auto val="1"/>
        <c:lblAlgn val="ctr"/>
        <c:lblOffset val="100"/>
        <c:noMultiLvlLbl val="0"/>
      </c:catAx>
      <c:valAx>
        <c:axId val="1585137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585122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млрд.руб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6"/>
              <c:layout>
                <c:manualLayout>
                  <c:x val="-5.9212317654035972E-3"/>
                  <c:y val="-4.87336202410258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Волгоград</c:v>
                </c:pt>
                <c:pt idx="1">
                  <c:v>Омск</c:v>
                </c:pt>
                <c:pt idx="2">
                  <c:v>Красноярск</c:v>
                </c:pt>
                <c:pt idx="3">
                  <c:v>Пермь</c:v>
                </c:pt>
                <c:pt idx="4">
                  <c:v>Ростов - на -Дону</c:v>
                </c:pt>
                <c:pt idx="5">
                  <c:v>Казань</c:v>
                </c:pt>
                <c:pt idx="6">
                  <c:v>Екатеринубрг</c:v>
                </c:pt>
                <c:pt idx="7">
                  <c:v>Воронеж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161.80000000000001</c:v>
                </c:pt>
                <c:pt idx="1">
                  <c:v>187.6</c:v>
                </c:pt>
                <c:pt idx="2">
                  <c:v>195.2</c:v>
                </c:pt>
                <c:pt idx="3">
                  <c:v>224.7</c:v>
                </c:pt>
                <c:pt idx="4">
                  <c:v>243.7</c:v>
                </c:pt>
                <c:pt idx="5">
                  <c:v>293.2</c:v>
                </c:pt>
                <c:pt idx="6">
                  <c:v>495.9</c:v>
                </c:pt>
                <c:pt idx="7">
                  <c:v>63.8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1306368"/>
        <c:axId val="41308160"/>
        <c:axId val="0"/>
      </c:bar3DChart>
      <c:catAx>
        <c:axId val="41306368"/>
        <c:scaling>
          <c:orientation val="minMax"/>
        </c:scaling>
        <c:delete val="0"/>
        <c:axPos val="l"/>
        <c:majorTickMark val="out"/>
        <c:minorTickMark val="none"/>
        <c:tickLblPos val="nextTo"/>
        <c:crossAx val="41308160"/>
        <c:crosses val="autoZero"/>
        <c:auto val="1"/>
        <c:lblAlgn val="ctr"/>
        <c:lblOffset val="100"/>
        <c:noMultiLvlLbl val="0"/>
      </c:catAx>
      <c:valAx>
        <c:axId val="4130816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1306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648037201871506"/>
          <c:y val="1.5569249139247321E-2"/>
          <c:w val="0.76717904827114103"/>
          <c:h val="0.8679165790641001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рублей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sz="20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Волгоград</c:v>
                </c:pt>
                <c:pt idx="1">
                  <c:v>Екатеринбург</c:v>
                </c:pt>
                <c:pt idx="2">
                  <c:v>Казань</c:v>
                </c:pt>
                <c:pt idx="3">
                  <c:v>Красноярск</c:v>
                </c:pt>
                <c:pt idx="4">
                  <c:v>Омск</c:v>
                </c:pt>
                <c:pt idx="5">
                  <c:v>Пермь</c:v>
                </c:pt>
                <c:pt idx="6">
                  <c:v>Ростов - на -Дону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158778</c:v>
                </c:pt>
                <c:pt idx="1">
                  <c:v>346898</c:v>
                </c:pt>
                <c:pt idx="2">
                  <c:v>250858</c:v>
                </c:pt>
                <c:pt idx="3">
                  <c:v>193687</c:v>
                </c:pt>
                <c:pt idx="4">
                  <c:v>161934</c:v>
                </c:pt>
                <c:pt idx="5">
                  <c:v>221637</c:v>
                </c:pt>
                <c:pt idx="6">
                  <c:v>220787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5734784"/>
        <c:axId val="155736320"/>
        <c:axId val="0"/>
      </c:bar3DChart>
      <c:catAx>
        <c:axId val="155734784"/>
        <c:scaling>
          <c:orientation val="minMax"/>
        </c:scaling>
        <c:delete val="0"/>
        <c:axPos val="l"/>
        <c:majorTickMark val="out"/>
        <c:minorTickMark val="none"/>
        <c:tickLblPos val="nextTo"/>
        <c:crossAx val="155736320"/>
        <c:crosses val="autoZero"/>
        <c:auto val="1"/>
        <c:lblAlgn val="ctr"/>
        <c:lblOffset val="100"/>
        <c:noMultiLvlLbl val="0"/>
      </c:catAx>
      <c:valAx>
        <c:axId val="1557363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55734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6.7139958199669475E-2"/>
          <c:y val="4.2899173874032324E-2"/>
          <c:w val="0.91125510352872563"/>
          <c:h val="0.6881492749524156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01.2013</c:v>
                </c:pt>
                <c:pt idx="5">
                  <c:v>01.2014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53</c:v>
                </c:pt>
                <c:pt idx="1">
                  <c:v>50</c:v>
                </c:pt>
                <c:pt idx="2">
                  <c:v>48</c:v>
                </c:pt>
                <c:pt idx="3">
                  <c:v>52</c:v>
                </c:pt>
                <c:pt idx="4">
                  <c:v>59</c:v>
                </c:pt>
                <c:pt idx="5">
                  <c:v>65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том числе иномарки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01.2013</c:v>
                </c:pt>
                <c:pt idx="5">
                  <c:v>01.2014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43</c:v>
                </c:pt>
                <c:pt idx="1">
                  <c:v>42</c:v>
                </c:pt>
                <c:pt idx="2">
                  <c:v>42</c:v>
                </c:pt>
                <c:pt idx="3">
                  <c:v>44</c:v>
                </c:pt>
                <c:pt idx="4">
                  <c:v>51</c:v>
                </c:pt>
                <c:pt idx="5">
                  <c:v>55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 том числе отечес</c:v>
                </c:pt>
              </c:strCache>
            </c:strRef>
          </c:tx>
          <c:marker>
            <c:symbol val="none"/>
          </c:marker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01.2013</c:v>
                </c:pt>
                <c:pt idx="5">
                  <c:v>01.2014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6</c:v>
                </c:pt>
                <c:pt idx="3">
                  <c:v>8</c:v>
                </c:pt>
                <c:pt idx="4">
                  <c:v>8</c:v>
                </c:pt>
                <c:pt idx="5">
                  <c:v>10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 мотто центры</c:v>
                </c:pt>
              </c:strCache>
            </c:strRef>
          </c:tx>
          <c:marker>
            <c:symbol val="none"/>
          </c:marker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layout>
                <c:manualLayout>
                  <c:x val="-1.6975308641975394E-2"/>
                  <c:y val="9.4814151198708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01.2013</c:v>
                </c:pt>
                <c:pt idx="5">
                  <c:v>01.2014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</c:v>
                </c:pt>
                <c:pt idx="5">
                  <c:v>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465984"/>
        <c:axId val="45467520"/>
      </c:lineChart>
      <c:catAx>
        <c:axId val="45465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5467520"/>
        <c:crosses val="autoZero"/>
        <c:auto val="1"/>
        <c:lblAlgn val="ctr"/>
        <c:lblOffset val="100"/>
        <c:noMultiLvlLbl val="0"/>
      </c:catAx>
      <c:valAx>
        <c:axId val="45467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46598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01.01.2013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В-исетский</c:v>
                </c:pt>
                <c:pt idx="1">
                  <c:v>Железнодорожный</c:v>
                </c:pt>
                <c:pt idx="2">
                  <c:v>Кировский</c:v>
                </c:pt>
                <c:pt idx="3">
                  <c:v>Ленинский</c:v>
                </c:pt>
                <c:pt idx="4">
                  <c:v>Октябрьский</c:v>
                </c:pt>
                <c:pt idx="5">
                  <c:v>Орджоникидзевский</c:v>
                </c:pt>
                <c:pt idx="6">
                  <c:v>Чкаловский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11</c:v>
                </c:pt>
                <c:pt idx="1">
                  <c:v>10</c:v>
                </c:pt>
                <c:pt idx="2">
                  <c:v>4</c:v>
                </c:pt>
                <c:pt idx="3">
                  <c:v>4</c:v>
                </c:pt>
                <c:pt idx="4">
                  <c:v>13</c:v>
                </c:pt>
                <c:pt idx="5">
                  <c:v>10</c:v>
                </c:pt>
                <c:pt idx="6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01.01.2014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В-исетский</c:v>
                </c:pt>
                <c:pt idx="1">
                  <c:v>Железнодорожный</c:v>
                </c:pt>
                <c:pt idx="2">
                  <c:v>Кировский</c:v>
                </c:pt>
                <c:pt idx="3">
                  <c:v>Ленинский</c:v>
                </c:pt>
                <c:pt idx="4">
                  <c:v>Октябрьский</c:v>
                </c:pt>
                <c:pt idx="5">
                  <c:v>Орджоникидзевский</c:v>
                </c:pt>
                <c:pt idx="6">
                  <c:v>Чкаловский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12</c:v>
                </c:pt>
                <c:pt idx="1">
                  <c:v>11</c:v>
                </c:pt>
                <c:pt idx="2">
                  <c:v>4</c:v>
                </c:pt>
                <c:pt idx="3">
                  <c:v>4</c:v>
                </c:pt>
                <c:pt idx="4">
                  <c:v>13</c:v>
                </c:pt>
                <c:pt idx="5">
                  <c:v>12</c:v>
                </c:pt>
                <c:pt idx="6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Мотто центры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В-исетский</c:v>
                </c:pt>
                <c:pt idx="1">
                  <c:v>Железнодорожный</c:v>
                </c:pt>
                <c:pt idx="2">
                  <c:v>Кировский</c:v>
                </c:pt>
                <c:pt idx="3">
                  <c:v>Ленинский</c:v>
                </c:pt>
                <c:pt idx="4">
                  <c:v>Октябрьский</c:v>
                </c:pt>
                <c:pt idx="5">
                  <c:v>Орджоникидзевский</c:v>
                </c:pt>
                <c:pt idx="6">
                  <c:v>Чкаловский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3">
                  <c:v>2</c:v>
                </c:pt>
                <c:pt idx="4">
                  <c:v>1</c:v>
                </c:pt>
                <c:pt idx="5">
                  <c:v>2</c:v>
                </c:pt>
                <c:pt idx="6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4847360"/>
        <c:axId val="54868224"/>
        <c:axId val="0"/>
      </c:bar3DChart>
      <c:catAx>
        <c:axId val="54847360"/>
        <c:scaling>
          <c:orientation val="minMax"/>
        </c:scaling>
        <c:delete val="0"/>
        <c:axPos val="b"/>
        <c:majorTickMark val="out"/>
        <c:minorTickMark val="none"/>
        <c:tickLblPos val="nextTo"/>
        <c:crossAx val="54868224"/>
        <c:crosses val="autoZero"/>
        <c:auto val="1"/>
        <c:lblAlgn val="ctr"/>
        <c:lblOffset val="100"/>
        <c:noMultiLvlLbl val="0"/>
      </c:catAx>
      <c:valAx>
        <c:axId val="54868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4847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автосервисных предприятий на 1.01.2014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Автосервисы</c:v>
                </c:pt>
                <c:pt idx="1">
                  <c:v>Шиномонтаж</c:v>
                </c:pt>
                <c:pt idx="2">
                  <c:v>ПУДО</c:v>
                </c:pt>
                <c:pt idx="3">
                  <c:v>Автомойки</c:v>
                </c:pt>
                <c:pt idx="4">
                  <c:v>Прочие автосервисные предприятия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199</c:v>
                </c:pt>
                <c:pt idx="1">
                  <c:v>126</c:v>
                </c:pt>
                <c:pt idx="2">
                  <c:v>33</c:v>
                </c:pt>
                <c:pt idx="3">
                  <c:v>217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019980314960871"/>
          <c:y val="0"/>
          <c:w val="0.30730019685039467"/>
          <c:h val="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01.01.2013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4.3727923710955904E-3"/>
                  <c:y val="-3.9531048274330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575974570318632E-3"/>
                  <c:y val="1.2163399469024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5.4735297610611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В.-И</c:v>
                </c:pt>
                <c:pt idx="1">
                  <c:v>Ж/дор.</c:v>
                </c:pt>
                <c:pt idx="2">
                  <c:v>Кир.</c:v>
                </c:pt>
                <c:pt idx="3">
                  <c:v>Лен.</c:v>
                </c:pt>
                <c:pt idx="4">
                  <c:v>Окт.</c:v>
                </c:pt>
                <c:pt idx="5">
                  <c:v>Ордж.</c:v>
                </c:pt>
                <c:pt idx="6">
                  <c:v>Чкал.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94</c:v>
                </c:pt>
                <c:pt idx="1">
                  <c:v>79</c:v>
                </c:pt>
                <c:pt idx="2">
                  <c:v>117</c:v>
                </c:pt>
                <c:pt idx="3">
                  <c:v>63</c:v>
                </c:pt>
                <c:pt idx="4">
                  <c:v>72</c:v>
                </c:pt>
                <c:pt idx="5">
                  <c:v>75</c:v>
                </c:pt>
                <c:pt idx="6">
                  <c:v>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01.01.2014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</c:dLbls>
          <c:cat>
            <c:strRef>
              <c:f>Лист1!$A$2:$A$8</c:f>
              <c:strCache>
                <c:ptCount val="7"/>
                <c:pt idx="0">
                  <c:v>В.-И</c:v>
                </c:pt>
                <c:pt idx="1">
                  <c:v>Ж/дор.</c:v>
                </c:pt>
                <c:pt idx="2">
                  <c:v>Кир.</c:v>
                </c:pt>
                <c:pt idx="3">
                  <c:v>Лен.</c:v>
                </c:pt>
                <c:pt idx="4">
                  <c:v>Окт.</c:v>
                </c:pt>
                <c:pt idx="5">
                  <c:v>Ордж.</c:v>
                </c:pt>
                <c:pt idx="6">
                  <c:v>Чкал.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100</c:v>
                </c:pt>
                <c:pt idx="1">
                  <c:v>82</c:v>
                </c:pt>
                <c:pt idx="2">
                  <c:v>119</c:v>
                </c:pt>
                <c:pt idx="3">
                  <c:v>58</c:v>
                </c:pt>
                <c:pt idx="4">
                  <c:v>78</c:v>
                </c:pt>
                <c:pt idx="5">
                  <c:v>78</c:v>
                </c:pt>
                <c:pt idx="6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0018304"/>
        <c:axId val="148185856"/>
        <c:axId val="0"/>
      </c:bar3DChart>
      <c:catAx>
        <c:axId val="130018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8185856"/>
        <c:crosses val="autoZero"/>
        <c:auto val="1"/>
        <c:lblAlgn val="ctr"/>
        <c:lblOffset val="100"/>
        <c:noMultiLvlLbl val="0"/>
      </c:catAx>
      <c:valAx>
        <c:axId val="148185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0018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04B982-69DA-4BF8-9593-31AF4823656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35A66-FA61-422F-AD0E-480B75D592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565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49B4D9B-29F1-4879-988F-37DDD8CD9865}" type="datetimeFigureOut">
              <a:rPr lang="ru-RU"/>
              <a:pPr>
                <a:defRPr/>
              </a:pPr>
              <a:t>25.02.2014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3D165CC-AD23-449A-B40A-2CD7F8940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100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B69FC-92BE-48E0-B135-FE5F81C2C17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B69FC-92BE-48E0-B135-FE5F81C2C17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D165CC-AD23-449A-B40A-2CD7F894092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D165CC-AD23-449A-B40A-2CD7F8940927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D165CC-AD23-449A-B40A-2CD7F8940927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D165CC-AD23-449A-B40A-2CD7F8940927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D165CC-AD23-449A-B40A-2CD7F8940927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iagram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4450"/>
            <a:ext cx="30226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2751138"/>
            <a:ext cx="7772400" cy="1470025"/>
          </a:xfrm>
          <a:solidFill>
            <a:srgbClr val="FF0000"/>
          </a:solidFill>
          <a:ln>
            <a:solidFill>
              <a:srgbClr val="FF0000"/>
            </a:solidFill>
          </a:ln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00113" y="4797425"/>
            <a:ext cx="7769225" cy="1176338"/>
          </a:xfrm>
          <a:solidFill>
            <a:srgbClr val="00CCFF"/>
          </a:solidFill>
          <a:ln>
            <a:solidFill>
              <a:srgbClr val="00CCFF"/>
            </a:solidFill>
          </a:ln>
        </p:spPr>
        <p:txBody>
          <a:bodyPr lIns="90000" tIns="46800" rIns="90000" bIns="46800"/>
          <a:lstStyle>
            <a:lvl1pPr marL="0" indent="0" algn="r">
              <a:buFontTx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FD1DB-76CB-434B-B2E7-24F9246BB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6A7A0-6C87-42E3-87BE-96406B80DA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88913"/>
            <a:ext cx="2057400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88913"/>
            <a:ext cx="6019800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C8D09-4AAE-43E9-9816-17C306B13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32992-2B96-4531-A481-5D55EF099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C0D2E-2559-4B8D-99DC-4F7BECD26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D8CC3-5234-4D1E-B458-6F45217AD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3BE2B-A23E-456F-BE23-F00042B5A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8BBB3-B5AA-439E-A2A7-C96FAF092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0143F-9AA3-4E4E-A205-5122A2A31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64D5D-2F7A-46AF-A370-E38BF18E9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A501A-362A-4876-A5A1-C2C37D549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20CDB-7EE7-4FF0-8197-BF78F5BF5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EF22E-7B27-41AB-864E-2B1B7E3E13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0675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rgbClr val="3399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3399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3399FF"/>
                </a:solidFill>
              </a:defRPr>
            </a:lvl1pPr>
          </a:lstStyle>
          <a:p>
            <a:pPr>
              <a:defRPr/>
            </a:pPr>
            <a:fld id="{32B59E5D-A405-437E-8FA1-0A892A5BB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175" name="Picture 7" descr="Diagram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4925" y="44450"/>
            <a:ext cx="15113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2" r:id="rId2"/>
    <p:sldLayoutId id="2147483751" r:id="rId3"/>
    <p:sldLayoutId id="2147483750" r:id="rId4"/>
    <p:sldLayoutId id="2147483749" r:id="rId5"/>
    <p:sldLayoutId id="2147483748" r:id="rId6"/>
    <p:sldLayoutId id="2147483747" r:id="rId7"/>
    <p:sldLayoutId id="2147483746" r:id="rId8"/>
    <p:sldLayoutId id="2147483745" r:id="rId9"/>
    <p:sldLayoutId id="2147483744" r:id="rId10"/>
    <p:sldLayoutId id="2147483743" r:id="rId11"/>
    <p:sldLayoutId id="2147483755" r:id="rId12"/>
    <p:sldLayoutId id="214748375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99F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Worksheet4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5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metoil.ru/img/toyota/6.jpg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Worksheet2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492896"/>
            <a:ext cx="7067550" cy="11430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Информация о развитии автобизнеса в Екатеринбурге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188640"/>
            <a:ext cx="7886700" cy="8286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Объем розничного товарооборота  в расчете на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душу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населения  за январь – сентябрь 2013 года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2654133"/>
              </p:ext>
            </p:extLst>
          </p:nvPr>
        </p:nvGraphicFramePr>
        <p:xfrm>
          <a:off x="628650" y="1282701"/>
          <a:ext cx="7886700" cy="4894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5764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Количество  легковых автомобилей </a:t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городе Екатеринбурге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604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6126035"/>
              </p:ext>
            </p:extLst>
          </p:nvPr>
        </p:nvGraphicFramePr>
        <p:xfrm>
          <a:off x="244475" y="1701800"/>
          <a:ext cx="8313738" cy="416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Лист" r:id="rId4" imgW="8867654" imgH="4438530" progId="Excel.Sheet.8">
                  <p:embed/>
                </p:oleObj>
              </mc:Choice>
              <mc:Fallback>
                <p:oleObj name="Лист" r:id="rId4" imgW="8867654" imgH="4438530" progId="Excel.Sheet.8">
                  <p:embed/>
                  <p:pic>
                    <p:nvPicPr>
                      <p:cNvPr id="0" name="Содержимое 5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475" y="1701800"/>
                        <a:ext cx="8313738" cy="4164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28662" y="6429396"/>
            <a:ext cx="5457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Источник: ГИБДД  УВД МО «</a:t>
            </a:r>
            <a:r>
              <a:rPr lang="ru-RU" smtClean="0"/>
              <a:t>город Екатеринбург»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Уровень автомобилизации 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города Екатеринбурга (на 1000 жителей)</a:t>
            </a:r>
            <a:endParaRPr lang="ru-RU" sz="240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604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7627164"/>
              </p:ext>
            </p:extLst>
          </p:nvPr>
        </p:nvGraphicFramePr>
        <p:xfrm>
          <a:off x="319088" y="1701800"/>
          <a:ext cx="8164512" cy="433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4" name="Лист" r:id="rId4" imgW="8705844" imgH="4629150" progId="Excel.Sheet.8">
                  <p:embed/>
                </p:oleObj>
              </mc:Choice>
              <mc:Fallback>
                <p:oleObj name="Лист" r:id="rId4" imgW="8705844" imgH="4629150" progId="Excel.Sheet.8">
                  <p:embed/>
                  <p:pic>
                    <p:nvPicPr>
                      <p:cNvPr id="0" name="Содержимое 5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88" y="1701800"/>
                        <a:ext cx="8164512" cy="433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Динамика продаж легковых автомобилей</a:t>
            </a:r>
            <a:r>
              <a:rPr lang="en-US" sz="36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 России</a:t>
            </a:r>
            <a:endParaRPr lang="ru-RU" sz="36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Profiles\rahmanov_ms\Рабочий стол\Автобизнес 2013-2014\596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50912"/>
            <a:ext cx="8568952" cy="5346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Продажи новых легковых и легких коммерческих автомобилей в Екатеринбурге:</a:t>
            </a:r>
            <a:br>
              <a:rPr lang="ru-RU" sz="2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ноябрь и 11 месяцев 2013 года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endParaRPr lang="ru-RU" sz="20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2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Марка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Янв-Ноябрь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13 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Янв-Ноябрь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12 г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Ноябрь 13 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Ноябрь 12 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Times New Roman" pitchFamily="18" charset="0"/>
                          <a:cs typeface="Times New Roman" pitchFamily="18" charset="0"/>
                        </a:rPr>
                        <a:t>Lada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11036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13586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-19%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909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1183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-23%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KIA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7228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5774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682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9%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Toyota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6806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7654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-11%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656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572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Hyundai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6669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5635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565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449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26%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Renault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6162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4899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785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74%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Nissan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5533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5232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940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133%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VW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4870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5810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-16%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-10%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Chevrolet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4612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7776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-41%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354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581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-39%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Opel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3217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3601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-11%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257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-20%</a:t>
                      </a: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itchFamily="18" charset="0"/>
                          <a:cs typeface="Times New Roman" pitchFamily="18" charset="0"/>
                        </a:rPr>
                        <a:t>Ford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2937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3848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-24%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Times New Roman" pitchFamily="18" charset="0"/>
                          <a:cs typeface="Times New Roman" pitchFamily="18" charset="0"/>
                        </a:rPr>
                        <a:t>408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itchFamily="18" charset="0"/>
                          <a:cs typeface="Times New Roman" pitchFamily="18" charset="0"/>
                        </a:rPr>
                        <a:t>-40%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Рейтинг городов России (численность населения свыше 1 млн. человек) по обеспеченности дилерами иномарок</a:t>
            </a:r>
            <a:endParaRPr lang="ru-RU" sz="1600" b="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1196752"/>
          <a:ext cx="7283150" cy="5124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2337196"/>
                <a:gridCol w="1456630"/>
                <a:gridCol w="1456630"/>
                <a:gridCol w="1456630"/>
              </a:tblGrid>
              <a:tr h="319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Численность города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Дилеры иномарок*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ДЦ "Иномарок" приходится, чел.</a:t>
                      </a:r>
                    </a:p>
                  </a:txBody>
                  <a:tcPr marL="9525" marR="9525" marT="9525" marB="0" anchor="ctr"/>
                </a:tc>
              </a:tr>
              <a:tr h="3032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Екатеринбург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1 429 000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18 320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Ростов-на-Дону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1 103 733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19 364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Казань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1 176 187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19 603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Пермь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1 013 887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20 692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Воронеж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1 003 638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21 354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Уфа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1 077 719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21 554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Нижний Новгород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1 259 921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22 104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Самара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1 171 598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23 432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Челябинск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1 156 201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23 596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Волгоград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1 018 790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24 849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Санкт-Петербург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5 028 000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25 523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Москва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11 979 529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27 413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Красноярск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1 016 385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28 233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Омск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1 160 670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35 172</a:t>
                      </a: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Новосибирск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1 523 801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36 281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Средний возраст автомобилей</a:t>
            </a:r>
            <a:endParaRPr lang="ru-RU" sz="4000" b="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1 января 201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года в российском парке насчитывается свыше 39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легковых автомобилей. По данным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Автостата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», средний возраст иномарок в России – 9 лет, отечественных автомобилей – без малого 15 лет.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Самые молодые автомобили в российском автопарке  -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средний возраст машин этой марки составляет 3,5 года. «Стаж» автомобилей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Chevrolet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 – в среднем 3,9 года,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Renault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- 4,1 года,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Hyundai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- 4,3 года. Более «старые» автомобили принадлежат к маркам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Ford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(7,3),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Mitsubishi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(8,4),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Nissan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(9,1),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Volkswagen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(10,4)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Opel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(10,7 года).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 «патриархам» относятся  находящиеся «на балансе» у россиян автомобили марки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Toyota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(12,3 года), которые по среднему возрасту наиболее близки к отечественному лидеру –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Lada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(13,6 года). Другие  отечественные марки и того старше: средний возраст автомобилей УАЗ – 15 с половиной лет, ГАЗ – 17,6, ЗАЗ – 23,8, «Москвич» – 25,4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Екатеринбурге 10% автопарка превышает возраст 15 лет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908175" y="260350"/>
            <a:ext cx="7235825" cy="1296988"/>
          </a:xfrm>
          <a:solidFill>
            <a:srgbClr val="FF0000"/>
          </a:solidFill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Автосалоны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г.Екатеринбурга</a:t>
            </a:r>
          </a:p>
        </p:txBody>
      </p:sp>
      <p:pic>
        <p:nvPicPr>
          <p:cNvPr id="22531" name="Picture 4" descr="Картинка 191 из 637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420170"/>
            <a:ext cx="439248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5" name="Picture 1" descr="C:\UserProfiles\rahmanov_ms\Рабочий стол\Замы\Чкаловский\DSCN09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427222"/>
            <a:ext cx="4435259" cy="424213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автосалонов на территории города Екатеринбурга на 01.01.2014</a:t>
            </a:r>
            <a:endParaRPr lang="ru-RU" sz="24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01.</a:t>
            </a:r>
            <a:r>
              <a:rPr lang="en-US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en-US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городе Екатеринбурге функционируют 9 мотто центров</a:t>
            </a:r>
            <a:endParaRPr lang="ru-RU" sz="24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6132" name="Picture 4" descr="C:\UserProfiles\rahmanov_ms\Рабочий стол\Замы\Ленинский\foto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00200"/>
            <a:ext cx="763284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Основные показатели развития экономики в </a:t>
            </a:r>
            <a:r>
              <a:rPr lang="ru-RU" sz="2400" b="1" dirty="0" smtClean="0">
                <a:solidFill>
                  <a:srgbClr val="FF0000"/>
                </a:solidFill>
              </a:rPr>
              <a:t>2013 </a:t>
            </a:r>
            <a:r>
              <a:rPr lang="ru-RU" sz="2400" b="1" dirty="0" smtClean="0">
                <a:solidFill>
                  <a:srgbClr val="FF0000"/>
                </a:solidFill>
              </a:rPr>
              <a:t>года, в процентах к соответствующему периоду прошлого года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7333450"/>
              </p:ext>
            </p:extLst>
          </p:nvPr>
        </p:nvGraphicFramePr>
        <p:xfrm>
          <a:off x="457200" y="1600200"/>
          <a:ext cx="8229600" cy="4290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8616"/>
                <a:gridCol w="1800200"/>
                <a:gridCol w="1913384"/>
                <a:gridCol w="2057400"/>
              </a:tblGrid>
              <a:tr h="8156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Екатеринбург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Свердловская область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Российская Федерация</a:t>
                      </a:r>
                      <a:endParaRPr lang="ru-RU" dirty="0"/>
                    </a:p>
                  </a:txBody>
                  <a:tcPr/>
                </a:tc>
              </a:tr>
              <a:tr h="221380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Индекс промышленного производства </a:t>
                      </a:r>
                      <a:br>
                        <a:rPr lang="ru-RU" sz="2400" dirty="0" smtClean="0"/>
                      </a:br>
                      <a:r>
                        <a:rPr lang="ru-RU" sz="2400" dirty="0" smtClean="0"/>
                        <a:t>( по крупным и средним предприятиям)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107,8 </a:t>
                      </a:r>
                      <a:endParaRPr lang="ru-RU" sz="2000" b="1" dirty="0" smtClean="0"/>
                    </a:p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1800" b="0" dirty="0" smtClean="0"/>
                        <a:t>( рост отгрузки ОП 110,4%)</a:t>
                      </a:r>
                      <a:endParaRPr lang="ru-RU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100,3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100,3</a:t>
                      </a:r>
                      <a:endParaRPr lang="ru-RU" sz="2000" b="1" dirty="0"/>
                    </a:p>
                  </a:txBody>
                  <a:tcPr/>
                </a:tc>
              </a:tr>
              <a:tr h="81561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Оборот розничной торговли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104,5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104,2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103,9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9158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88913"/>
            <a:ext cx="6929486" cy="1143000"/>
          </a:xfrm>
          <a:solidFill>
            <a:srgbClr val="FF0000"/>
          </a:solidFill>
          <a:ln>
            <a:solidFill>
              <a:srgbClr val="FF0000"/>
            </a:solidFill>
          </a:ln>
        </p:spPr>
        <p:txBody>
          <a:bodyPr/>
          <a:lstStyle/>
          <a:p>
            <a:pPr algn="ctr">
              <a:defRPr/>
            </a:pPr>
            <a:r>
              <a:rPr lang="ru-RU" sz="2000" cap="none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Количество автосалонов по административным районам города Екатеринбурга на 01.</a:t>
            </a:r>
            <a:r>
              <a:rPr lang="en-US" sz="2000" cap="none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2000" cap="none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en-US" sz="2000" cap="none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cap="none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в сравнении с 01.01.201</a:t>
            </a:r>
            <a:r>
              <a:rPr lang="en-US" sz="2000" cap="none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dirty="0">
              <a:solidFill>
                <a:schemeClr val="bg1"/>
              </a:solidFill>
              <a:effectLst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30004" cy="2112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0004"/>
              </a:tblGrid>
              <a:tr h="1056117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106642" marR="106642">
                    <a:solidFill>
                      <a:schemeClr val="bg1"/>
                    </a:solidFill>
                  </a:tcPr>
                </a:tc>
              </a:tr>
              <a:tr h="1056117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106642" marR="106642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251520" y="1700808"/>
          <a:ext cx="8643998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067550" cy="525443"/>
          </a:xfrm>
        </p:spPr>
        <p:txBody>
          <a:bodyPr/>
          <a:lstStyle/>
          <a:p>
            <a:r>
              <a:rPr lang="ru-RU" sz="2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 2013</a:t>
            </a:r>
            <a:r>
              <a:rPr lang="en-US" sz="2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году открылось </a:t>
            </a:r>
            <a:r>
              <a:rPr lang="en-US" sz="2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автосалонов</a:t>
            </a:r>
            <a:endParaRPr lang="ru-RU" sz="20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412777"/>
          <a:ext cx="8229600" cy="3334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4932"/>
                <a:gridCol w="3114668"/>
              </a:tblGrid>
              <a:tr h="60936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салона, площадь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19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KIA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Металлургов,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6248 кв.м.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19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Nissan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Шефская, 116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4044 кв.м.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19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Toyota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Восточная, 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6000 кв.м.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19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Ford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ул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Шефская, 116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5000 кв.м.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19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Volkswagen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ул.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Бабушкина,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1250 кв.м.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19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NISSAN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Новосибирская вторая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8000 кв.м.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C:\UserProfiles\rahmanov_ms\Рабочий стол\Замы\В-И\IMG_04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84784"/>
            <a:ext cx="7986464" cy="480171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Автосалон «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на Металлургов, 82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июне 2013 года состоялось открытие автосалона 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Toyota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ул.Восточная,1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850" name="Picture 2" descr="C:\UserProfiles\rahmanov_ms\Мои документы\Автобизнес\Презентации\Умельцев 21.06\e31e5e9f_resizedScaled_659to4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67333"/>
            <a:ext cx="784887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Автосалон «</a:t>
            </a:r>
            <a:r>
              <a:rPr lang="en-US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Nissan</a:t>
            </a:r>
            <a:r>
              <a:rPr lang="ru-RU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»,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Новосибирская вторая</a:t>
            </a:r>
            <a:br>
              <a:rPr lang="ru-RU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5106" name="Picture 2" descr="C:\UserProfiles\rahmanov_ms\Рабочий стол\Замы\Чкаловский\DSCN09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86762"/>
            <a:ext cx="6984776" cy="5238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Открытие автосалонов </a:t>
            </a:r>
            <a:b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2014 – 2015 годах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412775"/>
          <a:ext cx="8640960" cy="4503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5596"/>
                <a:gridCol w="5565364"/>
              </a:tblGrid>
              <a:tr h="42969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Адрес, срок ввода</a:t>
                      </a:r>
                      <a:endParaRPr lang="ru-RU" dirty="0"/>
                    </a:p>
                  </a:txBody>
                  <a:tcPr/>
                </a:tc>
              </a:tr>
              <a:tr h="43440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Mercedes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Московский тракт – 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квартал 2014 – 2600 м2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969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пересечение улиц Мурманская – 40 лет Комсомола – май 2014 – 2000 м2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969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Infiniti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Переулок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Мельковский, 3 – 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квартал 2014 – 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1500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м2 </a:t>
                      </a:r>
                    </a:p>
                  </a:txBody>
                  <a:tcPr/>
                </a:tc>
              </a:tr>
              <a:tr h="4296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Строительство 2ой очереди  автосалон «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Honda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 «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Datsun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Ул. Эскадронная, 41 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– 2014 - 1480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96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Автосалоны «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Renault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«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Suzuki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Дублер Сибирского тракта – сентябрь 2014 – 4715 м2</a:t>
                      </a:r>
                    </a:p>
                  </a:txBody>
                  <a:tcPr/>
                </a:tc>
              </a:tr>
              <a:tr h="42969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Land Rover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Металлургов -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квартал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2014 – 2600 м2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969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 «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Porsche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Металлургов –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квартал 2014 – 3000 м2</a:t>
                      </a:r>
                    </a:p>
                  </a:txBody>
                  <a:tcPr/>
                </a:tc>
              </a:tr>
              <a:tr h="42969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Автосалон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Дублер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Сибирского тракта –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 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квартал 2014 – 4000 м2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Реконструкция автосалонов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2013 году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Автосалон «Лада», ул. Селькоровская, 22 (бывший автосалон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Ниссан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», после получения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дилерства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 – открыт в сентябре  2013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Автосалон «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Lexus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», ул. Металлургов, 60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Profiles\rahmanov_ms\Рабочий стол\Замы\Чкаловский\фасад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573016"/>
            <a:ext cx="5616624" cy="30783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9250" y="115888"/>
            <a:ext cx="7524750" cy="1081087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ru-RU" sz="3600" dirty="0" smtClean="0">
                <a:solidFill>
                  <a:schemeClr val="bg1"/>
                </a:solidFill>
                <a:effectLst/>
              </a:rPr>
              <a:t>  Автосервисные предприятия г.Екатеринбурга</a:t>
            </a:r>
          </a:p>
        </p:txBody>
      </p:sp>
      <p:pic>
        <p:nvPicPr>
          <p:cNvPr id="5" name="Picture 4" descr="DSC00992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4787900" y="2708275"/>
            <a:ext cx="3887788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DSC00899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468313" y="1484313"/>
            <a:ext cx="38163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1" descr="F:\Новая папка\Объезд Контеева автобизнес\P1040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643188"/>
            <a:ext cx="4215383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Текст 2"/>
          <p:cNvSpPr>
            <a:spLocks noGrp="1"/>
          </p:cNvSpPr>
          <p:nvPr>
            <p:ph type="body" idx="1"/>
          </p:nvPr>
        </p:nvSpPr>
        <p:spPr>
          <a:xfrm>
            <a:off x="1331640" y="188640"/>
            <a:ext cx="6946900" cy="1008062"/>
          </a:xfrm>
        </p:spPr>
        <p:txBody>
          <a:bodyPr/>
          <a:lstStyle/>
          <a:p>
            <a:pPr algn="ctr" eaLnBrk="1" hangingPunct="1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Структура автосервисных предприятий на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1.01.2014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88" y="5517232"/>
            <a:ext cx="8463284" cy="1152128"/>
          </a:xfrm>
        </p:spPr>
        <p:txBody>
          <a:bodyPr/>
          <a:lstStyle/>
          <a:p>
            <a:pPr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01.01.2014 в городе Екатеринбурге- 5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предприятия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месяцев 2013 г. прирост СОСТАВИл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предприятий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691680" y="141277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908720"/>
            <a:ext cx="706755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Автосервисное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предприятие «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Римекс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ул. Учителей, 32а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 – 640 кв.м.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торг – 150 кв.м. 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Picture 3" descr="C:\Documents and Settings\potrgs5\Рабочий стол\Новая папка\20130717_1144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8229600" cy="38884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640763" y="6556375"/>
            <a:ext cx="503237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6E35BCE-50E7-4537-A9AE-9F3C075FF855}" type="slidenum">
              <a:rPr lang="fr-FR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fr-FR" smtClean="0">
              <a:solidFill>
                <a:srgbClr val="89898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476672"/>
            <a:ext cx="6984776" cy="707886"/>
          </a:xfrm>
          <a:prstGeom prst="rect">
            <a:avLst/>
          </a:prstGeo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 жилья в 2013 году по городам Российской Федерации (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тыс.кв.м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2278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4779734"/>
              </p:ext>
            </p:extLst>
          </p:nvPr>
        </p:nvGraphicFramePr>
        <p:xfrm>
          <a:off x="323528" y="1484784"/>
          <a:ext cx="8352928" cy="4968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Диаграмма" r:id="rId3" imgW="9248657" imgH="6172327" progId="Excel.Chart.8">
                  <p:embed/>
                </p:oleObj>
              </mc:Choice>
              <mc:Fallback>
                <p:oleObj name="Диаграмма" r:id="rId3" imgW="9248657" imgH="6172327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484784"/>
                        <a:ext cx="8352928" cy="496855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0533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3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308304" cy="1143000"/>
          </a:xfrm>
          <a:solidFill>
            <a:srgbClr val="FF0000"/>
          </a:solidFill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Количество автосервисных предприятий по районам (на 01.01.2013 и 01.01.2014)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type="chart" sz="half" idx="1"/>
          </p:nvPr>
        </p:nvGraphicFramePr>
        <p:xfrm>
          <a:off x="251520" y="1484784"/>
          <a:ext cx="8712968" cy="4032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1520" y="5445224"/>
            <a:ext cx="8712968" cy="72008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Всего в Екатеринбурге 5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 автосервисных предприятия. За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месяцев 2013 года прирост составил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предприятий ( в т.ч.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автомоек,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автосервисов). Уменьшение сети за счет сокращения (5 – шиномонтажных мастерских, 3 – ПУДО)</a:t>
            </a: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Сервисный центр «Парус» ООО  «</a:t>
            </a:r>
            <a:r>
              <a:rPr lang="ru-RU" sz="32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Коно</a:t>
            </a:r>
            <a:r>
              <a:rPr lang="ru-RU" sz="3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Сервисный центр Пару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340768"/>
            <a:ext cx="6696744" cy="3744761"/>
          </a:xfrm>
        </p:spPr>
      </p:pic>
      <p:sp>
        <p:nvSpPr>
          <p:cNvPr id="9" name="TextBox 8"/>
          <p:cNvSpPr txBox="1"/>
          <p:nvPr/>
        </p:nvSpPr>
        <p:spPr>
          <a:xfrm>
            <a:off x="467544" y="5733256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ул. Щербакова, 101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автомагазин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сервисным центром, 5000 кв.м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5301208"/>
            <a:ext cx="7067550" cy="1143000"/>
          </a:xfrm>
          <a:ln>
            <a:solidFill>
              <a:schemeClr val="bg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Автомоечный комплекс ул. Волгоградская, 183</a:t>
            </a:r>
            <a:r>
              <a:rPr lang="en-U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общ – 782 кв.м. </a:t>
            </a:r>
            <a:endParaRPr lang="ru-RU" sz="20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1026" name="Picture 2" descr="C:\UserProfiles\rahmanov_ms\Мои документы\Автобизнес\Автомойки\CDocuments and Settingspantyuhina_mvРабочий столволг..1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7492847" cy="4349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Спрос и предложение рабочей силы по направлению «товарный рынок» </a:t>
            </a:r>
            <a:br>
              <a:rPr lang="ru-RU" sz="16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 Екатеринбурге на 01.01.2014 </a:t>
            </a:r>
            <a:endParaRPr lang="ru-RU" sz="1600" b="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71600" y="1484784"/>
          <a:ext cx="7283150" cy="3775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2337196"/>
                <a:gridCol w="1456630"/>
                <a:gridCol w="1456630"/>
                <a:gridCol w="1456630"/>
              </a:tblGrid>
              <a:tr h="319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Профессия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Вакансии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Безработные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Неудовлетворенный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спрос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032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Продавец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продовольственных товаров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Комплектовщик товаров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Повар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Официант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Кассир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Контролер-кассир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Кладовщик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Пекарь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Слесар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ь по ремонту автомобилей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19747"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067550" cy="2016224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XI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городской конкурс 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«Лучший по профессии» в номинации «Мойщик автомобилей – 2013»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file_e980b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4682276" cy="3096344"/>
          </a:xfrm>
        </p:spPr>
      </p:pic>
      <p:pic>
        <p:nvPicPr>
          <p:cNvPr id="6" name="Рисунок 5" descr="file_e3629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553091"/>
            <a:ext cx="4499992" cy="330490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7067550" cy="935831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«Мойщик автомобилей – 2013»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0975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соревнованиях приняли участие 14 команд по две команды от каждого района города.</a:t>
            </a:r>
            <a:r>
              <a:rPr lang="ru-RU" sz="1400" dirty="0" smtClean="0"/>
              <a:t> </a:t>
            </a:r>
          </a:p>
          <a:p>
            <a:pPr marL="180975" indent="0">
              <a:buNone/>
            </a:pPr>
            <a:endParaRPr lang="ru-RU" sz="14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132856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место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автомойка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«Хрустальная» - Октябрьский район</a:t>
            </a:r>
          </a:p>
          <a:p>
            <a:pPr marL="180975" inden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место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автомойка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Элефант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- Кировский район</a:t>
            </a:r>
          </a:p>
          <a:p>
            <a:pPr marL="180975" indent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место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автомойка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66» - Орджоникидзевский район</a:t>
            </a:r>
          </a:p>
        </p:txBody>
      </p:sp>
      <p:pic>
        <p:nvPicPr>
          <p:cNvPr id="155649" name="Picture 1" descr="C:\UserProfiles\rahmanov_ms\Рабочий стол\Замы\file_e980b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429000"/>
            <a:ext cx="3810000" cy="2552700"/>
          </a:xfrm>
          <a:prstGeom prst="rect">
            <a:avLst/>
          </a:prstGeom>
          <a:noFill/>
        </p:spPr>
      </p:pic>
      <p:pic>
        <p:nvPicPr>
          <p:cNvPr id="155650" name="Picture 2" descr="C:\UserProfiles\rahmanov_ms\Рабочий стол\Замы\file_eab734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29000"/>
            <a:ext cx="3810000" cy="2552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Официальный этап чемпионата Евразии по автозвуку и тюнингу AMT-2013 </a:t>
            </a:r>
            <a:r>
              <a:rPr lang="en-US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июля</a:t>
            </a:r>
            <a:r>
              <a:rPr lang="en-US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Екатеринбург</a:t>
            </a:r>
            <a:endParaRPr lang="ru-RU" sz="28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P10904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700808"/>
            <a:ext cx="6677875" cy="3686037"/>
          </a:xfrm>
        </p:spPr>
      </p:pic>
      <p:sp>
        <p:nvSpPr>
          <p:cNvPr id="5" name="TextBox 4"/>
          <p:cNvSpPr txBox="1"/>
          <p:nvPr/>
        </p:nvSpPr>
        <p:spPr>
          <a:xfrm>
            <a:off x="827584" y="558924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148 уникальных автомобилей из России, Украины и Казахстана.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 descr="C:\Users\paklina\Documents\ReceivedFiles\Шутов Сергей Владиславович - 555\Схема неразграниченных земель+ЖГС copy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179512" y="188640"/>
            <a:ext cx="8964488" cy="6781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625" y="57150"/>
            <a:ext cx="9007871" cy="708025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 sz="1000" b="1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РАЗВИТИЯ ЖИЛИЩНО-ГРАЖДАНСКОГО СТРОИТЕЛЬСТВА  В ЕКАТЕРИНБУРГЕ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3613150" y="3049588"/>
            <a:ext cx="1809750" cy="968375"/>
            <a:chOff x="3613760" y="3049404"/>
            <a:chExt cx="1809456" cy="968188"/>
          </a:xfrm>
        </p:grpSpPr>
        <p:sp>
          <p:nvSpPr>
            <p:cNvPr id="8" name="Полилиния 7"/>
            <p:cNvSpPr/>
            <p:nvPr/>
          </p:nvSpPr>
          <p:spPr>
            <a:xfrm>
              <a:off x="4307385" y="3049404"/>
              <a:ext cx="1115831" cy="968188"/>
            </a:xfrm>
            <a:custGeom>
              <a:avLst/>
              <a:gdLst>
                <a:gd name="connsiteX0" fmla="*/ 786653 w 1116106"/>
                <a:gd name="connsiteY0" fmla="*/ 968188 h 968188"/>
                <a:gd name="connsiteX1" fmla="*/ 1116106 w 1116106"/>
                <a:gd name="connsiteY1" fmla="*/ 665629 h 968188"/>
                <a:gd name="connsiteX2" fmla="*/ 759759 w 1116106"/>
                <a:gd name="connsiteY2" fmla="*/ 289112 h 968188"/>
                <a:gd name="connsiteX3" fmla="*/ 719418 w 1116106"/>
                <a:gd name="connsiteY3" fmla="*/ 322729 h 968188"/>
                <a:gd name="connsiteX4" fmla="*/ 524435 w 1116106"/>
                <a:gd name="connsiteY4" fmla="*/ 248770 h 968188"/>
                <a:gd name="connsiteX5" fmla="*/ 544606 w 1116106"/>
                <a:gd name="connsiteY5" fmla="*/ 147918 h 968188"/>
                <a:gd name="connsiteX6" fmla="*/ 517712 w 1116106"/>
                <a:gd name="connsiteY6" fmla="*/ 67235 h 968188"/>
                <a:gd name="connsiteX7" fmla="*/ 416859 w 1116106"/>
                <a:gd name="connsiteY7" fmla="*/ 20170 h 968188"/>
                <a:gd name="connsiteX8" fmla="*/ 309282 w 1116106"/>
                <a:gd name="connsiteY8" fmla="*/ 0 h 968188"/>
                <a:gd name="connsiteX9" fmla="*/ 242047 w 1116106"/>
                <a:gd name="connsiteY9" fmla="*/ 67235 h 968188"/>
                <a:gd name="connsiteX10" fmla="*/ 268941 w 1116106"/>
                <a:gd name="connsiteY10" fmla="*/ 107576 h 968188"/>
                <a:gd name="connsiteX11" fmla="*/ 295835 w 1116106"/>
                <a:gd name="connsiteY11" fmla="*/ 134470 h 968188"/>
                <a:gd name="connsiteX12" fmla="*/ 383241 w 1116106"/>
                <a:gd name="connsiteY12" fmla="*/ 134470 h 968188"/>
                <a:gd name="connsiteX13" fmla="*/ 336176 w 1116106"/>
                <a:gd name="connsiteY13" fmla="*/ 194982 h 968188"/>
                <a:gd name="connsiteX14" fmla="*/ 262218 w 1116106"/>
                <a:gd name="connsiteY14" fmla="*/ 201706 h 968188"/>
                <a:gd name="connsiteX15" fmla="*/ 201706 w 1116106"/>
                <a:gd name="connsiteY15" fmla="*/ 141194 h 968188"/>
                <a:gd name="connsiteX16" fmla="*/ 73959 w 1116106"/>
                <a:gd name="connsiteY16" fmla="*/ 147918 h 968188"/>
                <a:gd name="connsiteX17" fmla="*/ 0 w 1116106"/>
                <a:gd name="connsiteY17" fmla="*/ 188259 h 968188"/>
                <a:gd name="connsiteX18" fmla="*/ 6723 w 1116106"/>
                <a:gd name="connsiteY18" fmla="*/ 262218 h 968188"/>
                <a:gd name="connsiteX19" fmla="*/ 26894 w 1116106"/>
                <a:gd name="connsiteY19" fmla="*/ 295835 h 968188"/>
                <a:gd name="connsiteX20" fmla="*/ 26894 w 1116106"/>
                <a:gd name="connsiteY20" fmla="*/ 356347 h 968188"/>
                <a:gd name="connsiteX21" fmla="*/ 53788 w 1116106"/>
                <a:gd name="connsiteY21" fmla="*/ 403412 h 968188"/>
                <a:gd name="connsiteX22" fmla="*/ 147918 w 1116106"/>
                <a:gd name="connsiteY22" fmla="*/ 329453 h 968188"/>
                <a:gd name="connsiteX23" fmla="*/ 208429 w 1116106"/>
                <a:gd name="connsiteY23" fmla="*/ 329453 h 968188"/>
                <a:gd name="connsiteX24" fmla="*/ 275665 w 1116106"/>
                <a:gd name="connsiteY24" fmla="*/ 383241 h 968188"/>
                <a:gd name="connsiteX25" fmla="*/ 242047 w 1116106"/>
                <a:gd name="connsiteY25" fmla="*/ 423582 h 968188"/>
                <a:gd name="connsiteX26" fmla="*/ 228600 w 1116106"/>
                <a:gd name="connsiteY26" fmla="*/ 517712 h 968188"/>
                <a:gd name="connsiteX27" fmla="*/ 316006 w 1116106"/>
                <a:gd name="connsiteY27" fmla="*/ 598394 h 968188"/>
                <a:gd name="connsiteX28" fmla="*/ 403412 w 1116106"/>
                <a:gd name="connsiteY28" fmla="*/ 510988 h 968188"/>
                <a:gd name="connsiteX29" fmla="*/ 463923 w 1116106"/>
                <a:gd name="connsiteY29" fmla="*/ 564776 h 968188"/>
                <a:gd name="connsiteX30" fmla="*/ 437029 w 1116106"/>
                <a:gd name="connsiteY30" fmla="*/ 625288 h 968188"/>
                <a:gd name="connsiteX31" fmla="*/ 477370 w 1116106"/>
                <a:gd name="connsiteY31" fmla="*/ 853888 h 968188"/>
                <a:gd name="connsiteX32" fmla="*/ 564776 w 1116106"/>
                <a:gd name="connsiteY32" fmla="*/ 867335 h 968188"/>
                <a:gd name="connsiteX33" fmla="*/ 645459 w 1116106"/>
                <a:gd name="connsiteY33" fmla="*/ 927847 h 968188"/>
                <a:gd name="connsiteX34" fmla="*/ 786653 w 1116106"/>
                <a:gd name="connsiteY34" fmla="*/ 968188 h 96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116106" h="968188">
                  <a:moveTo>
                    <a:pt x="786653" y="968188"/>
                  </a:moveTo>
                  <a:lnTo>
                    <a:pt x="1116106" y="665629"/>
                  </a:lnTo>
                  <a:lnTo>
                    <a:pt x="759759" y="289112"/>
                  </a:lnTo>
                  <a:lnTo>
                    <a:pt x="719418" y="322729"/>
                  </a:lnTo>
                  <a:lnTo>
                    <a:pt x="524435" y="248770"/>
                  </a:lnTo>
                  <a:lnTo>
                    <a:pt x="544606" y="147918"/>
                  </a:lnTo>
                  <a:lnTo>
                    <a:pt x="517712" y="67235"/>
                  </a:lnTo>
                  <a:lnTo>
                    <a:pt x="416859" y="20170"/>
                  </a:lnTo>
                  <a:lnTo>
                    <a:pt x="309282" y="0"/>
                  </a:lnTo>
                  <a:lnTo>
                    <a:pt x="242047" y="67235"/>
                  </a:lnTo>
                  <a:lnTo>
                    <a:pt x="268941" y="107576"/>
                  </a:lnTo>
                  <a:lnTo>
                    <a:pt x="295835" y="134470"/>
                  </a:lnTo>
                  <a:lnTo>
                    <a:pt x="383241" y="134470"/>
                  </a:lnTo>
                  <a:lnTo>
                    <a:pt x="336176" y="194982"/>
                  </a:lnTo>
                  <a:lnTo>
                    <a:pt x="262218" y="201706"/>
                  </a:lnTo>
                  <a:lnTo>
                    <a:pt x="201706" y="141194"/>
                  </a:lnTo>
                  <a:lnTo>
                    <a:pt x="73959" y="147918"/>
                  </a:lnTo>
                  <a:lnTo>
                    <a:pt x="0" y="188259"/>
                  </a:lnTo>
                  <a:lnTo>
                    <a:pt x="6723" y="262218"/>
                  </a:lnTo>
                  <a:lnTo>
                    <a:pt x="26894" y="295835"/>
                  </a:lnTo>
                  <a:lnTo>
                    <a:pt x="26894" y="356347"/>
                  </a:lnTo>
                  <a:lnTo>
                    <a:pt x="53788" y="403412"/>
                  </a:lnTo>
                  <a:lnTo>
                    <a:pt x="147918" y="329453"/>
                  </a:lnTo>
                  <a:lnTo>
                    <a:pt x="208429" y="329453"/>
                  </a:lnTo>
                  <a:lnTo>
                    <a:pt x="275665" y="383241"/>
                  </a:lnTo>
                  <a:lnTo>
                    <a:pt x="242047" y="423582"/>
                  </a:lnTo>
                  <a:lnTo>
                    <a:pt x="228600" y="517712"/>
                  </a:lnTo>
                  <a:lnTo>
                    <a:pt x="316006" y="598394"/>
                  </a:lnTo>
                  <a:lnTo>
                    <a:pt x="403412" y="510988"/>
                  </a:lnTo>
                  <a:lnTo>
                    <a:pt x="463923" y="564776"/>
                  </a:lnTo>
                  <a:lnTo>
                    <a:pt x="437029" y="625288"/>
                  </a:lnTo>
                  <a:lnTo>
                    <a:pt x="477370" y="853888"/>
                  </a:lnTo>
                  <a:lnTo>
                    <a:pt x="564776" y="867335"/>
                  </a:lnTo>
                  <a:lnTo>
                    <a:pt x="645459" y="927847"/>
                  </a:lnTo>
                  <a:lnTo>
                    <a:pt x="786653" y="968188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3613760" y="3519213"/>
              <a:ext cx="592042" cy="439652"/>
            </a:xfrm>
            <a:custGeom>
              <a:avLst/>
              <a:gdLst>
                <a:gd name="connsiteX0" fmla="*/ 137787 w 591855"/>
                <a:gd name="connsiteY0" fmla="*/ 438411 h 438411"/>
                <a:gd name="connsiteX1" fmla="*/ 87683 w 591855"/>
                <a:gd name="connsiteY1" fmla="*/ 419622 h 438411"/>
                <a:gd name="connsiteX2" fmla="*/ 68894 w 591855"/>
                <a:gd name="connsiteY2" fmla="*/ 369518 h 438411"/>
                <a:gd name="connsiteX3" fmla="*/ 43841 w 591855"/>
                <a:gd name="connsiteY3" fmla="*/ 385175 h 438411"/>
                <a:gd name="connsiteX4" fmla="*/ 0 w 591855"/>
                <a:gd name="connsiteY4" fmla="*/ 291230 h 438411"/>
                <a:gd name="connsiteX5" fmla="*/ 78288 w 591855"/>
                <a:gd name="connsiteY5" fmla="*/ 259915 h 438411"/>
                <a:gd name="connsiteX6" fmla="*/ 56368 w 591855"/>
                <a:gd name="connsiteY6" fmla="*/ 206679 h 438411"/>
                <a:gd name="connsiteX7" fmla="*/ 21921 w 591855"/>
                <a:gd name="connsiteY7" fmla="*/ 178496 h 438411"/>
                <a:gd name="connsiteX8" fmla="*/ 34447 w 591855"/>
                <a:gd name="connsiteY8" fmla="*/ 84550 h 438411"/>
                <a:gd name="connsiteX9" fmla="*/ 56368 w 591855"/>
                <a:gd name="connsiteY9" fmla="*/ 46972 h 438411"/>
                <a:gd name="connsiteX10" fmla="*/ 122129 w 591855"/>
                <a:gd name="connsiteY10" fmla="*/ 0 h 438411"/>
                <a:gd name="connsiteX11" fmla="*/ 269310 w 591855"/>
                <a:gd name="connsiteY11" fmla="*/ 75156 h 438411"/>
                <a:gd name="connsiteX12" fmla="*/ 313151 w 591855"/>
                <a:gd name="connsiteY12" fmla="*/ 56367 h 438411"/>
                <a:gd name="connsiteX13" fmla="*/ 360124 w 591855"/>
                <a:gd name="connsiteY13" fmla="*/ 75156 h 438411"/>
                <a:gd name="connsiteX14" fmla="*/ 366387 w 591855"/>
                <a:gd name="connsiteY14" fmla="*/ 118997 h 438411"/>
                <a:gd name="connsiteX15" fmla="*/ 382044 w 591855"/>
                <a:gd name="connsiteY15" fmla="*/ 131523 h 438411"/>
                <a:gd name="connsiteX16" fmla="*/ 407096 w 591855"/>
                <a:gd name="connsiteY16" fmla="*/ 84550 h 438411"/>
                <a:gd name="connsiteX17" fmla="*/ 444674 w 591855"/>
                <a:gd name="connsiteY17" fmla="*/ 81419 h 438411"/>
                <a:gd name="connsiteX18" fmla="*/ 466595 w 591855"/>
                <a:gd name="connsiteY18" fmla="*/ 100208 h 438411"/>
                <a:gd name="connsiteX19" fmla="*/ 497910 w 591855"/>
                <a:gd name="connsiteY19" fmla="*/ 90813 h 438411"/>
                <a:gd name="connsiteX20" fmla="*/ 563672 w 591855"/>
                <a:gd name="connsiteY20" fmla="*/ 118997 h 438411"/>
                <a:gd name="connsiteX21" fmla="*/ 591855 w 591855"/>
                <a:gd name="connsiteY21" fmla="*/ 172233 h 438411"/>
                <a:gd name="connsiteX22" fmla="*/ 573066 w 591855"/>
                <a:gd name="connsiteY22" fmla="*/ 197285 h 438411"/>
                <a:gd name="connsiteX23" fmla="*/ 548014 w 591855"/>
                <a:gd name="connsiteY23" fmla="*/ 244257 h 438411"/>
                <a:gd name="connsiteX24" fmla="*/ 460332 w 591855"/>
                <a:gd name="connsiteY24" fmla="*/ 212942 h 438411"/>
                <a:gd name="connsiteX25" fmla="*/ 435280 w 591855"/>
                <a:gd name="connsiteY25" fmla="*/ 222337 h 438411"/>
                <a:gd name="connsiteX26" fmla="*/ 397702 w 591855"/>
                <a:gd name="connsiteY26" fmla="*/ 297493 h 438411"/>
                <a:gd name="connsiteX27" fmla="*/ 341335 w 591855"/>
                <a:gd name="connsiteY27" fmla="*/ 294361 h 438411"/>
                <a:gd name="connsiteX28" fmla="*/ 250521 w 591855"/>
                <a:gd name="connsiteY28" fmla="*/ 231731 h 438411"/>
                <a:gd name="connsiteX29" fmla="*/ 203548 w 591855"/>
                <a:gd name="connsiteY29" fmla="*/ 259915 h 438411"/>
                <a:gd name="connsiteX30" fmla="*/ 206680 w 591855"/>
                <a:gd name="connsiteY30" fmla="*/ 297493 h 438411"/>
                <a:gd name="connsiteX31" fmla="*/ 137787 w 591855"/>
                <a:gd name="connsiteY31" fmla="*/ 438411 h 43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91855" h="438411">
                  <a:moveTo>
                    <a:pt x="137787" y="438411"/>
                  </a:moveTo>
                  <a:lnTo>
                    <a:pt x="87683" y="419622"/>
                  </a:lnTo>
                  <a:lnTo>
                    <a:pt x="68894" y="369518"/>
                  </a:lnTo>
                  <a:lnTo>
                    <a:pt x="43841" y="385175"/>
                  </a:lnTo>
                  <a:lnTo>
                    <a:pt x="0" y="291230"/>
                  </a:lnTo>
                  <a:lnTo>
                    <a:pt x="78288" y="259915"/>
                  </a:lnTo>
                  <a:lnTo>
                    <a:pt x="56368" y="206679"/>
                  </a:lnTo>
                  <a:lnTo>
                    <a:pt x="21921" y="178496"/>
                  </a:lnTo>
                  <a:lnTo>
                    <a:pt x="34447" y="84550"/>
                  </a:lnTo>
                  <a:lnTo>
                    <a:pt x="56368" y="46972"/>
                  </a:lnTo>
                  <a:lnTo>
                    <a:pt x="122129" y="0"/>
                  </a:lnTo>
                  <a:lnTo>
                    <a:pt x="269310" y="75156"/>
                  </a:lnTo>
                  <a:lnTo>
                    <a:pt x="313151" y="56367"/>
                  </a:lnTo>
                  <a:lnTo>
                    <a:pt x="360124" y="75156"/>
                  </a:lnTo>
                  <a:lnTo>
                    <a:pt x="366387" y="118997"/>
                  </a:lnTo>
                  <a:lnTo>
                    <a:pt x="382044" y="131523"/>
                  </a:lnTo>
                  <a:lnTo>
                    <a:pt x="407096" y="84550"/>
                  </a:lnTo>
                  <a:lnTo>
                    <a:pt x="444674" y="81419"/>
                  </a:lnTo>
                  <a:lnTo>
                    <a:pt x="466595" y="100208"/>
                  </a:lnTo>
                  <a:lnTo>
                    <a:pt x="497910" y="90813"/>
                  </a:lnTo>
                  <a:lnTo>
                    <a:pt x="563672" y="118997"/>
                  </a:lnTo>
                  <a:lnTo>
                    <a:pt x="591855" y="172233"/>
                  </a:lnTo>
                  <a:lnTo>
                    <a:pt x="573066" y="197285"/>
                  </a:lnTo>
                  <a:lnTo>
                    <a:pt x="548014" y="244257"/>
                  </a:lnTo>
                  <a:lnTo>
                    <a:pt x="460332" y="212942"/>
                  </a:lnTo>
                  <a:lnTo>
                    <a:pt x="435280" y="222337"/>
                  </a:lnTo>
                  <a:lnTo>
                    <a:pt x="397702" y="297493"/>
                  </a:lnTo>
                  <a:lnTo>
                    <a:pt x="341335" y="294361"/>
                  </a:lnTo>
                  <a:lnTo>
                    <a:pt x="250521" y="231731"/>
                  </a:lnTo>
                  <a:lnTo>
                    <a:pt x="203548" y="259915"/>
                  </a:lnTo>
                  <a:lnTo>
                    <a:pt x="206680" y="297493"/>
                  </a:lnTo>
                  <a:lnTo>
                    <a:pt x="137787" y="438411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aphicFrame>
        <p:nvGraphicFramePr>
          <p:cNvPr id="13317" name="Диаграмма 8"/>
          <p:cNvGraphicFramePr>
            <a:graphicFrameLocks/>
          </p:cNvGraphicFramePr>
          <p:nvPr/>
        </p:nvGraphicFramePr>
        <p:xfrm>
          <a:off x="417513" y="930275"/>
          <a:ext cx="8993187" cy="578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8" name="Диаграмма" r:id="rId4" imgW="8998476" imgH="5797798" progId="Excel.Sheet.8">
                  <p:embed/>
                </p:oleObj>
              </mc:Choice>
              <mc:Fallback>
                <p:oleObj name="Диаграмма" r:id="rId4" imgW="8998476" imgH="5797798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513" y="930275"/>
                        <a:ext cx="8993187" cy="5789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Box 11"/>
          <p:cNvSpPr txBox="1">
            <a:spLocks noChangeArrowheads="1"/>
          </p:cNvSpPr>
          <p:nvPr/>
        </p:nvSpPr>
        <p:spPr bwMode="auto">
          <a:xfrm>
            <a:off x="0" y="765175"/>
            <a:ext cx="349250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b="1" i="1">
                <a:latin typeface="Arial Narrow" pitchFamily="34" charset="0"/>
              </a:rPr>
              <a:t>ДОЛГОСРОЧНЫЙ  ПРОГНОЗ</a:t>
            </a:r>
          </a:p>
        </p:txBody>
      </p:sp>
    </p:spTree>
    <p:extLst>
      <p:ext uri="{BB962C8B-B14F-4D97-AF65-F5344CB8AC3E}">
        <p14:creationId xmlns:p14="http://schemas.microsoft.com/office/powerpoint/2010/main" val="279818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8229600" cy="850106"/>
          </a:xfrm>
        </p:spPr>
        <p:txBody>
          <a:bodyPr/>
          <a:lstStyle/>
          <a:p>
            <a:r>
              <a:rPr lang="ru-RU" sz="2000" dirty="0">
                <a:solidFill>
                  <a:srgbClr val="FF0000"/>
                </a:solidFill>
              </a:rPr>
              <a:t>Ввод нежилых помещений по назначению </a:t>
            </a:r>
            <a:r>
              <a:rPr lang="ru-RU" sz="2000" dirty="0" smtClean="0">
                <a:solidFill>
                  <a:srgbClr val="FF0000"/>
                </a:solidFill>
              </a:rPr>
              <a:t>2010-2013 </a:t>
            </a:r>
            <a:r>
              <a:rPr lang="ru-RU" sz="2000" dirty="0">
                <a:solidFill>
                  <a:srgbClr val="FF0000"/>
                </a:solidFill>
              </a:rPr>
              <a:t>(</a:t>
            </a:r>
            <a:r>
              <a:rPr lang="ru-RU" sz="2000" dirty="0" err="1">
                <a:solidFill>
                  <a:srgbClr val="FF0000"/>
                </a:solidFill>
              </a:rPr>
              <a:t>тыс.кв.м</a:t>
            </a:r>
            <a:r>
              <a:rPr lang="ru-RU" sz="2000" dirty="0">
                <a:solidFill>
                  <a:srgbClr val="FF0000"/>
                </a:solidFill>
              </a:rPr>
              <a:t>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0064075"/>
              </p:ext>
            </p:extLst>
          </p:nvPr>
        </p:nvGraphicFramePr>
        <p:xfrm>
          <a:off x="251520" y="908720"/>
          <a:ext cx="8712968" cy="5217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00770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06613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Динамика ввода нежилых помещений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территории города Екатеринбургу (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кв м)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7830637"/>
              </p:ext>
            </p:extLst>
          </p:nvPr>
        </p:nvGraphicFramePr>
        <p:xfrm>
          <a:off x="457200" y="1340768"/>
          <a:ext cx="8229600" cy="478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2283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191822" cy="647700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Среднемесячная заработная плата 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январь  - сентябрь 2013 года (в рублях)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5386536"/>
              </p:ext>
            </p:extLst>
          </p:nvPr>
        </p:nvGraphicFramePr>
        <p:xfrm>
          <a:off x="333375" y="1066800"/>
          <a:ext cx="8181975" cy="552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209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715375" cy="864096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Динамика розничного товарооборота  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года предварительные итоги  (миллиардов рублей)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9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830421"/>
              </p:ext>
            </p:extLst>
          </p:nvPr>
        </p:nvGraphicFramePr>
        <p:xfrm>
          <a:off x="549275" y="1340768"/>
          <a:ext cx="8116888" cy="422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" name="Лист" r:id="rId3" imgW="8115334" imgH="4200660" progId="Excel.Sheet.8">
                  <p:embed/>
                </p:oleObj>
              </mc:Choice>
              <mc:Fallback>
                <p:oleObj name="Лист" r:id="rId3" imgW="8115334" imgH="420066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275" y="1340768"/>
                        <a:ext cx="8116888" cy="4224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285750" y="5733256"/>
            <a:ext cx="86439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Оборот розничной торговли за период январь-декабрь 2013 года составил 105,4% в сопоставимых ценах к уровню прошлого года.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1363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286" y="116632"/>
            <a:ext cx="8435280" cy="1143000"/>
          </a:xfrm>
        </p:spPr>
        <p:txBody>
          <a:bodyPr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Объем розничного товарооборота 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январь – сентябрь 2013 года сравнении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 городами миллиониками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2363041"/>
              </p:ext>
            </p:extLst>
          </p:nvPr>
        </p:nvGraphicFramePr>
        <p:xfrm>
          <a:off x="457200" y="1196752"/>
          <a:ext cx="857929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1569467"/>
      </p:ext>
    </p:extLst>
  </p:cSld>
  <p:clrMapOvr>
    <a:masterClrMapping/>
  </p:clrMapOvr>
</p:sld>
</file>

<file path=ppt/theme/theme1.xml><?xml version="1.0" encoding="utf-8"?>
<a:theme xmlns:a="http://schemas.openxmlformats.org/drawingml/2006/main" name="43_Pi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P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CCFF"/>
        </a:solidFill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6105</TotalTime>
  <Words>1042</Words>
  <Application>Microsoft Office PowerPoint</Application>
  <PresentationFormat>Экран (4:3)</PresentationFormat>
  <Paragraphs>339</Paragraphs>
  <Slides>36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43_Pie</vt:lpstr>
      <vt:lpstr>Диаграмма</vt:lpstr>
      <vt:lpstr>Лист</vt:lpstr>
      <vt:lpstr>Информация о развитии автобизнеса в Екатеринбурге за 2013 год</vt:lpstr>
      <vt:lpstr>Основные показатели развития экономики в 2013 года, в процентах к соответствующему периоду прошлого года</vt:lpstr>
      <vt:lpstr>Презентация PowerPoint</vt:lpstr>
      <vt:lpstr>Презентация PowerPoint</vt:lpstr>
      <vt:lpstr>Ввод нежилых помещений по назначению 2010-2013 (тыс.кв.м.)</vt:lpstr>
      <vt:lpstr>Динамика ввода нежилых помещений  на территории города Екатеринбургу ( тыс кв м)</vt:lpstr>
      <vt:lpstr>Среднемесячная заработная плата  за январь  - сентябрь 2013 года (в рублях)</vt:lpstr>
      <vt:lpstr>Динамика розничного товарооборота  2006 - 2013 года предварительные итоги  (миллиардов рублей)  </vt:lpstr>
      <vt:lpstr>Объем розничного товарооборота  за январь – сентябрь 2013 года сравнении  с городами миллиониками</vt:lpstr>
      <vt:lpstr>Объем розничного товарооборота  в расчете на  душу населения  за январь – сентябрь 2013 года</vt:lpstr>
      <vt:lpstr>Количество  легковых автомобилей  в городе Екатеринбурге</vt:lpstr>
      <vt:lpstr>Уровень автомобилизации   города Екатеринбурга (на 1000 жителей)</vt:lpstr>
      <vt:lpstr>Динамика продаж легковых автомобилей в России</vt:lpstr>
      <vt:lpstr>  Продажи новых легковых и легких коммерческих автомобилей в Екатеринбурге: ноябрь и 11 месяцев 2013 года </vt:lpstr>
      <vt:lpstr>Рейтинг городов России (численность населения свыше 1 млн. человек) по обеспеченности дилерами иномарок</vt:lpstr>
      <vt:lpstr>Средний возраст автомобилей</vt:lpstr>
      <vt:lpstr>Автосалоны  г.Екатеринбурга</vt:lpstr>
      <vt:lpstr>Количество автосалонов на территории города Екатеринбурга на 01.01.2014</vt:lpstr>
      <vt:lpstr>На 01.01.2014 в городе Екатеринбурге функционируют 9 мотто центров</vt:lpstr>
      <vt:lpstr>Количество автосалонов по административным районам города Екатеринбурга на 01.01.2014 в сравнении с 01.01.2013</vt:lpstr>
      <vt:lpstr>В 2013 году открылось 6 автосалонов</vt:lpstr>
      <vt:lpstr>Автосалон «KIA» на Металлургов, 82</vt:lpstr>
      <vt:lpstr>В июне 2013 года состоялось открытие автосалона «Toyota» ул.Восточная,1</vt:lpstr>
      <vt:lpstr>Автосалон «Nissan», Новосибирская вторая </vt:lpstr>
      <vt:lpstr>Открытие автосалонов  в 2014 – 2015 годах</vt:lpstr>
      <vt:lpstr>Реконструкция автосалонов в 2013 году</vt:lpstr>
      <vt:lpstr>  Автосервисные предприятия г.Екатеринбурга</vt:lpstr>
      <vt:lpstr>На 01.01.2014 в городе Екатеринбурге- 583 предприятия За 12 месяцев 2013 г. прирост СОСТАВИл 17 предприятий  </vt:lpstr>
      <vt:lpstr>Автосервисное предприятие «Римекс» ул. Учителей, 32а Sобщ – 640 кв.м. Sторг – 150 кв.м.   </vt:lpstr>
      <vt:lpstr>Количество автосервисных предприятий по районам (на 01.01.2013 и 01.01.2014)</vt:lpstr>
      <vt:lpstr>Сервисный центр «Парус» ООО  «Коно»</vt:lpstr>
      <vt:lpstr>Автомоечный комплекс ул. Волгоградская, 183 S общ – 782 кв.м. </vt:lpstr>
      <vt:lpstr>Спрос и предложение рабочей силы по направлению «товарный рынок»  в Екатеринбурге на 01.01.2014 </vt:lpstr>
      <vt:lpstr>XI городской конкурс  «Лучший по профессии» в номинации «Мойщик автомобилей – 2013»</vt:lpstr>
      <vt:lpstr>«Мойщик автомобилей – 2013»</vt:lpstr>
      <vt:lpstr>Официальный этап чемпионата Евразии по автозвуку и тюнингу AMT-2013  20 июля в Екатеринбург</vt:lpstr>
    </vt:vector>
  </TitlesOfParts>
  <Company>Администрация г. Екатеринбурга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автобизнеса</dc:title>
  <dc:creator>Илона</dc:creator>
  <cp:lastModifiedBy>Рахманов Максим Сергеевич</cp:lastModifiedBy>
  <cp:revision>487</cp:revision>
  <dcterms:created xsi:type="dcterms:W3CDTF">2011-04-18T07:05:41Z</dcterms:created>
  <dcterms:modified xsi:type="dcterms:W3CDTF">2014-02-25T10:19:24Z</dcterms:modified>
</cp:coreProperties>
</file>